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831" r:id="rId5"/>
    <p:sldId id="835" r:id="rId6"/>
    <p:sldId id="832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5" r:id="rId16"/>
    <p:sldId id="844" r:id="rId1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5"/>
            <p14:sldId id="832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5"/>
            <p14:sldId id="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0"/>
    <p:restoredTop sz="94703"/>
  </p:normalViewPr>
  <p:slideViewPr>
    <p:cSldViewPr snapToGrid="0">
      <p:cViewPr varScale="1">
        <p:scale>
          <a:sx n="171" d="100"/>
          <a:sy n="171" d="100"/>
        </p:scale>
        <p:origin x="2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4353560" cy="571512"/>
          </a:xfrm>
        </p:spPr>
        <p:txBody>
          <a:bodyPr wrap="square" anchor="t">
            <a:normAutofit/>
          </a:bodyPr>
          <a:lstStyle/>
          <a:p>
            <a:r>
              <a:rPr lang="en-GB"/>
              <a:t>Cryptography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720363"/>
            <a:ext cx="4353560" cy="454025"/>
          </a:xfrm>
        </p:spPr>
        <p:txBody>
          <a:bodyPr anchor="t">
            <a:norm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440E-C75B-F353-6B4A-165DED14F8ED}"/>
              </a:ext>
            </a:extLst>
          </p:cNvPr>
          <p:cNvSpPr txBox="1"/>
          <p:nvPr/>
        </p:nvSpPr>
        <p:spPr>
          <a:xfrm>
            <a:off x="906966" y="9961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BFCE-9179-615C-9DA3-75A126F3698B}"/>
              </a:ext>
            </a:extLst>
          </p:cNvPr>
          <p:cNvSpPr txBox="1"/>
          <p:nvPr/>
        </p:nvSpPr>
        <p:spPr>
          <a:xfrm>
            <a:off x="1308410" y="9069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 descr="A picture containing purple, violet, magenta, art&#10;&#10;Description automatically generated">
            <a:extLst>
              <a:ext uri="{FF2B5EF4-FFF2-40B4-BE49-F238E27FC236}">
                <a16:creationId xmlns:a16="http://schemas.microsoft.com/office/drawing/2014/main" id="{D21B1570-07A4-BD45-8835-E330E41BB7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r="285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3" y="491641"/>
            <a:ext cx="5487699" cy="571512"/>
          </a:xfrm>
        </p:spPr>
        <p:txBody>
          <a:bodyPr/>
          <a:lstStyle/>
          <a:p>
            <a:r>
              <a:rPr lang="en-US" dirty="0"/>
              <a:t>Cryptographic Primitives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icture containing pattern, green, colorfulness, light&#10;&#10;Description automatically generated">
            <a:extLst>
              <a:ext uri="{FF2B5EF4-FFF2-40B4-BE49-F238E27FC236}">
                <a16:creationId xmlns:a16="http://schemas.microsoft.com/office/drawing/2014/main" id="{D79C659C-BAD2-624C-B42E-25C282DD94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7" r="30837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E4FE8E-F777-36B3-9175-0028EBB3A1BE}"/>
              </a:ext>
            </a:extLst>
          </p:cNvPr>
          <p:cNvSpPr txBox="1"/>
          <p:nvPr/>
        </p:nvSpPr>
        <p:spPr>
          <a:xfrm>
            <a:off x="362973" y="1159797"/>
            <a:ext cx="6892753" cy="3835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Encrypted messaging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 Encapsulation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Authentication (MACs)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Digital Signatures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Proving who you are (Identity protocols)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Cryptanalysis and Code Breaking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Cryptanalysis (the study of breaking cryptography) is as important as cryptography.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Necessary to understand exactly how secure the cryptosystems are.</a:t>
            </a:r>
          </a:p>
        </p:txBody>
      </p:sp>
      <p:pic>
        <p:nvPicPr>
          <p:cNvPr id="10" name="Picture Placeholder 9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CB6AB71-C96E-5F57-585C-CD93AF72BE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9" r="27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030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152293"/>
            <a:ext cx="5288898" cy="3746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Symmetric cryptography: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Caesar Ciphers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Monoalphabetic Ciphers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Vigenère Ciphers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Asymmetric cryptography: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RSA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Cryptography game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Post-Quantum Cryptography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35" name="Picture Placeholder 34" descr="A picture containing text, handwriting, paper, black and white&#10;&#10;Description automatically generated">
            <a:extLst>
              <a:ext uri="{FF2B5EF4-FFF2-40B4-BE49-F238E27FC236}">
                <a16:creationId xmlns:a16="http://schemas.microsoft.com/office/drawing/2014/main" id="{602EB615-833A-E6C2-FE64-A694257B6D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57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887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2286793"/>
            <a:ext cx="4353560" cy="57151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icture containing drawing, sketch, cartoon, illustration&#10;&#10;Description automatically generated">
            <a:extLst>
              <a:ext uri="{FF2B5EF4-FFF2-40B4-BE49-F238E27FC236}">
                <a16:creationId xmlns:a16="http://schemas.microsoft.com/office/drawing/2014/main" id="{8D13A1C7-47CB-652F-5850-20DFC7A69D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r="27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353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What is Cryptography?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7BB793D-D41D-6F14-64E5-55BA4E4F2A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9946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B0F25-7F04-927A-C885-689E21A3EB07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‘art’ of secret communication.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Not all information is intended for everyone, how do we make sure only those who should see it can?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Ancient 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Placeholder 10" descr="A picture containing human face, sketch, drawing, painting&#10;&#10;Description automatically generated">
            <a:extLst>
              <a:ext uri="{FF2B5EF4-FFF2-40B4-BE49-F238E27FC236}">
                <a16:creationId xmlns:a16="http://schemas.microsoft.com/office/drawing/2014/main" id="{B11F02FA-06C2-BEA1-252B-27A7C37D7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992"/>
          <a:stretch>
            <a:fillRect/>
          </a:stretch>
        </p:blipFill>
        <p:spPr>
          <a:xfrm>
            <a:off x="5649913" y="0"/>
            <a:ext cx="3494087" cy="4573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4703A-BF90-AB0C-AC4B-05516A52A06D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Caesar and the Romans used shift ciphers for communicating the movements of the Roman legions.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A simple, but effective, method.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03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896792" cy="571512"/>
          </a:xfrm>
        </p:spPr>
        <p:txBody>
          <a:bodyPr/>
          <a:lstStyle/>
          <a:p>
            <a:r>
              <a:rPr lang="en-US" dirty="0"/>
              <a:t>Renaissance Secrets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picture containing drawing, art, circle&#10;&#10;Description automatically generated">
            <a:extLst>
              <a:ext uri="{FF2B5EF4-FFF2-40B4-BE49-F238E27FC236}">
                <a16:creationId xmlns:a16="http://schemas.microsoft.com/office/drawing/2014/main" id="{0BA63680-9F36-F306-3F04-A1934CDA05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r="1562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47F276-7BD3-5EC8-F20E-25696395A696}"/>
              </a:ext>
            </a:extLst>
          </p:cNvPr>
          <p:cNvSpPr txBox="1"/>
          <p:nvPr/>
        </p:nvSpPr>
        <p:spPr>
          <a:xfrm>
            <a:off x="362974" y="1494263"/>
            <a:ext cx="5288898" cy="3404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sophisticated cipher systems invented that are harder to break.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Vigenère cipher was not frequently broken until the 19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century.</a:t>
            </a:r>
          </a:p>
        </p:txBody>
      </p:sp>
    </p:spTree>
    <p:extLst>
      <p:ext uri="{BB962C8B-B14F-4D97-AF65-F5344CB8AC3E}">
        <p14:creationId xmlns:p14="http://schemas.microsoft.com/office/powerpoint/2010/main" val="38149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129156" cy="571512"/>
          </a:xfrm>
        </p:spPr>
        <p:txBody>
          <a:bodyPr/>
          <a:lstStyle/>
          <a:p>
            <a:r>
              <a:rPr lang="en-US" dirty="0"/>
              <a:t>War Time Code-Breaking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Placeholder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1D0CE9F-439F-386B-7F30-68D361C70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1702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0538-1A4E-8888-73F0-CF1D42C931C8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Enigma and Lorenz ciphers were the most complicated cryptographic systems to date.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Necessitated a new field of study to break them: computer science.</a:t>
            </a:r>
          </a:p>
        </p:txBody>
      </p:sp>
    </p:spTree>
    <p:extLst>
      <p:ext uri="{BB962C8B-B14F-4D97-AF65-F5344CB8AC3E}">
        <p14:creationId xmlns:p14="http://schemas.microsoft.com/office/powerpoint/2010/main" val="317234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493714" cy="571512"/>
          </a:xfrm>
        </p:spPr>
        <p:txBody>
          <a:bodyPr/>
          <a:lstStyle/>
          <a:p>
            <a:r>
              <a:rPr lang="en-US" dirty="0"/>
              <a:t>Digital Cryptography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D36FC-ED85-B0EE-23D0-B3EFFE7229D9}"/>
              </a:ext>
            </a:extLst>
          </p:cNvPr>
          <p:cNvSpPr txBox="1"/>
          <p:nvPr/>
        </p:nvSpPr>
        <p:spPr>
          <a:xfrm>
            <a:off x="362974" y="1613210"/>
            <a:ext cx="5288898" cy="3285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With the advent of large scale digital computing came the need for updated cryptosystems.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RSA and Diffie-Hellmann started this movement in the 1970s.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Placeholder 9" descr="A group of men standing in front of a chalkboard&#10;&#10;Description automatically generated">
            <a:extLst>
              <a:ext uri="{FF2B5EF4-FFF2-40B4-BE49-F238E27FC236}">
                <a16:creationId xmlns:a16="http://schemas.microsoft.com/office/drawing/2014/main" id="{788C1E12-7165-7BD3-CADF-B398719DCE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r="23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44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3428441" cy="571512"/>
          </a:xfrm>
        </p:spPr>
        <p:txBody>
          <a:bodyPr/>
          <a:lstStyle/>
          <a:p>
            <a:r>
              <a:rPr lang="en-US" dirty="0"/>
              <a:t>Foundational for a World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Placeholder 12" descr="A picture containing computer, computer, screenshot, text&#10;&#10;Description automatically generated">
            <a:extLst>
              <a:ext uri="{FF2B5EF4-FFF2-40B4-BE49-F238E27FC236}">
                <a16:creationId xmlns:a16="http://schemas.microsoft.com/office/drawing/2014/main" id="{02FCAE80-BBEE-477A-4DFD-C31EB487A8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r="2441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5516A-3662-6349-A98B-278F907E04C5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Almost all online systems use some kind of cryptographic protocol.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internet banking, to simple message services, all of us are using these systems every day.</a:t>
            </a:r>
          </a:p>
        </p:txBody>
      </p:sp>
    </p:spTree>
    <p:extLst>
      <p:ext uri="{BB962C8B-B14F-4D97-AF65-F5344CB8AC3E}">
        <p14:creationId xmlns:p14="http://schemas.microsoft.com/office/powerpoint/2010/main" val="77405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4" y="491641"/>
            <a:ext cx="4353560" cy="571512"/>
          </a:xfrm>
        </p:spPr>
        <p:txBody>
          <a:bodyPr/>
          <a:lstStyle/>
          <a:p>
            <a:r>
              <a:rPr lang="en-US" dirty="0"/>
              <a:t>What Makes Cryptography Tick?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Placeholder 11" descr="A picture containing blackboard, text, handwriting, whiteboard&#10;&#10;Description automatically generated">
            <a:extLst>
              <a:ext uri="{FF2B5EF4-FFF2-40B4-BE49-F238E27FC236}">
                <a16:creationId xmlns:a16="http://schemas.microsoft.com/office/drawing/2014/main" id="{E4C4C0FD-5AF8-6837-94B8-D96F0604C0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2" r="3075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AE84E8-4775-F9D2-F6D5-59E384690353}"/>
              </a:ext>
            </a:extLst>
          </p:cNvPr>
          <p:cNvSpPr txBox="1"/>
          <p:nvPr/>
        </p:nvSpPr>
        <p:spPr>
          <a:xfrm>
            <a:off x="362974" y="1694985"/>
            <a:ext cx="5288898" cy="32041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Relies on ‘hard’ </a:t>
            </a:r>
            <a:r>
              <a:rPr lang="en-US" sz="2800" dirty="0" err="1">
                <a:solidFill>
                  <a:schemeClr val="bg1"/>
                </a:solidFill>
                <a:latin typeface="+mn-lt"/>
                <a:cs typeface="+mn-cs"/>
              </a:rPr>
              <a:t>maths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 problems that can’t be easily broken.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The answer to the problem will often be the key to decryption.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90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3928B9-3618-0C71-9C15-B80CD3E0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3" y="491641"/>
            <a:ext cx="5628949" cy="571512"/>
          </a:xfrm>
        </p:spPr>
        <p:txBody>
          <a:bodyPr/>
          <a:lstStyle/>
          <a:p>
            <a:r>
              <a:rPr lang="en-US" dirty="0"/>
              <a:t>Symmetric vs. Asymmetric Cryptography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5E78-7C0B-7B92-EC0A-94700ECD73D8}"/>
              </a:ext>
            </a:extLst>
          </p:cNvPr>
          <p:cNvSpPr txBox="1"/>
          <p:nvPr/>
        </p:nvSpPr>
        <p:spPr>
          <a:xfrm>
            <a:off x="2566219" y="12978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F4C9-7F32-AC15-DF81-1536FA1D3D16}"/>
              </a:ext>
            </a:extLst>
          </p:cNvPr>
          <p:cNvSpPr txBox="1"/>
          <p:nvPr/>
        </p:nvSpPr>
        <p:spPr>
          <a:xfrm>
            <a:off x="4289502" y="21112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09421-3DB9-DF68-37FA-23DD1580D471}"/>
              </a:ext>
            </a:extLst>
          </p:cNvPr>
          <p:cNvSpPr txBox="1"/>
          <p:nvPr/>
        </p:nvSpPr>
        <p:spPr>
          <a:xfrm>
            <a:off x="3479180" y="40739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A key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EE114843-B50D-022C-B293-79294CBB57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21406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92E07-047F-C88F-C2D8-7766A3122EB9}"/>
              </a:ext>
            </a:extLst>
          </p:cNvPr>
          <p:cNvSpPr txBox="1"/>
          <p:nvPr/>
        </p:nvSpPr>
        <p:spPr>
          <a:xfrm>
            <a:off x="362974" y="1642946"/>
            <a:ext cx="5288898" cy="325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Symmetric encryption relies on both parties having the same secret information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endParaRPr lang="en-US" sz="28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-"/>
              <a:tabLst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Asymmetric encryption allows two parties to talk without s</a:t>
            </a:r>
            <a:r>
              <a:rPr lang="en-US" sz="2800" dirty="0">
                <a:solidFill>
                  <a:schemeClr val="bg1"/>
                </a:solidFill>
                <a:latin typeface="+mn-lt"/>
                <a:cs typeface="+mn-cs"/>
              </a:rPr>
              <a:t>haring a secret first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3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4280</TotalTime>
  <Words>309</Words>
  <Application>Microsoft Macintosh PowerPoint</Application>
  <PresentationFormat>On-screen Show (16:9)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System Font Regular</vt:lpstr>
      <vt:lpstr>Office Theme</vt:lpstr>
      <vt:lpstr>Cryptography</vt:lpstr>
      <vt:lpstr>What is Cryptography? </vt:lpstr>
      <vt:lpstr>Ancient Cryptography</vt:lpstr>
      <vt:lpstr>Renaissance Secrets </vt:lpstr>
      <vt:lpstr>War Time Code-Breaking</vt:lpstr>
      <vt:lpstr>Digital Cryptography </vt:lpstr>
      <vt:lpstr>Foundational for a World Online</vt:lpstr>
      <vt:lpstr>What Makes Cryptography Tick?</vt:lpstr>
      <vt:lpstr>Symmetric vs. Asymmetric Cryptography</vt:lpstr>
      <vt:lpstr>Cryptographic Primitives</vt:lpstr>
      <vt:lpstr>Cryptanalysis and Code Breaking </vt:lpstr>
      <vt:lpstr>Today</vt:lpstr>
      <vt:lpstr>Questions?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16</cp:revision>
  <cp:lastPrinted>2017-11-14T13:34:51Z</cp:lastPrinted>
  <dcterms:created xsi:type="dcterms:W3CDTF">2017-03-06T16:45:41Z</dcterms:created>
  <dcterms:modified xsi:type="dcterms:W3CDTF">2023-06-08T14:46:38Z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